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31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and Closing Slides" id="{20EB4EC5-D9FC-4EBD-90BF-191CC107680C}">
          <p14:sldIdLst/>
        </p14:section>
        <p14:section name="Layouts" id="{EE7E0C0D-E16F-48EF-996E-E1DC255CFC31}">
          <p14:sldIdLst>
            <p14:sldId id="316"/>
          </p14:sldIdLst>
        </p14:section>
        <p14:section name="Section Breaks" id="{DB4DC08F-8BEC-4C95-B1D8-4483568F80F6}">
          <p14:sldIdLst/>
        </p14:section>
        <p14:section name="Examples of Use/Best Practices" id="{0BFE3698-BDE1-4244-967B-15D37ACC0BBD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07C"/>
    <a:srgbClr val="175895"/>
    <a:srgbClr val="B64C4B"/>
    <a:srgbClr val="002055"/>
    <a:srgbClr val="941B1E"/>
    <a:srgbClr val="F47C20"/>
    <a:srgbClr val="002156"/>
    <a:srgbClr val="C32327"/>
    <a:srgbClr val="A91F22"/>
    <a:srgbClr val="931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1" d="100"/>
          <a:sy n="51" d="100"/>
        </p:scale>
        <p:origin x="288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BABC3-6A33-4FB2-8279-C10337D15543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A1C19-419C-4FC1-9F02-D690BA0F3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14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FDE03-B869-425E-88F9-5FFA391B153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AB78A-7831-4A62-AB22-77EAE70E2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41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4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-21523" y="-9525"/>
            <a:ext cx="12242800" cy="687705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7753739" y="-19049"/>
            <a:ext cx="4438263" cy="6877050"/>
          </a:xfrm>
          <a:prstGeom prst="rect">
            <a:avLst/>
          </a:prstGeom>
          <a:blipFill dpi="0" rotWithShape="1">
            <a:blip r:embed="rId4">
              <a:alphaModFix amt="56000"/>
            </a:blip>
            <a:srcRect/>
            <a:stretch>
              <a:fillRect l="5" t="-12466" r="-19454" b="-198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312901" y="4145966"/>
            <a:ext cx="11266635" cy="3693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288760" y="2518639"/>
            <a:ext cx="1159844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PEPFAR-Logo-Color-Tagline-Transparent-White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88759" y="372038"/>
            <a:ext cx="3200400" cy="11586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FEE807-FA09-4AC1-91D0-088C57E826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25689" y="5969740"/>
            <a:ext cx="10340622" cy="63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33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536" userDrawn="1">
          <p15:clr>
            <a:srgbClr val="FBAE40"/>
          </p15:clr>
        </p15:guide>
        <p15:guide id="4" pos="144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r="15227" b="19218"/>
          <a:stretch/>
        </p:blipFill>
        <p:spPr>
          <a:xfrm>
            <a:off x="8281666" y="228600"/>
            <a:ext cx="3657600" cy="6419088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421985" y="639855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E7861906-974E-44B8-A502-CC7279425E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7186085" y="228600"/>
            <a:ext cx="4701116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51B312-1EB7-4835-9492-B8D5E0E72B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5" y="6417176"/>
            <a:ext cx="1549161" cy="308071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31F2838-EF15-41BF-AC5C-253B061F4222}"/>
              </a:ext>
            </a:extLst>
          </p:cNvPr>
          <p:cNvSpPr txBox="1">
            <a:spLocks/>
          </p:cNvSpPr>
          <p:nvPr userDrawn="1"/>
        </p:nvSpPr>
        <p:spPr>
          <a:xfrm>
            <a:off x="11421985" y="639855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AC6E0F07-6304-445A-A9EF-5213FF7C57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4355" y="594112"/>
            <a:ext cx="6650219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A3224F-A668-4DDF-9098-5B34126D2F61}"/>
              </a:ext>
            </a:extLst>
          </p:cNvPr>
          <p:cNvSpPr/>
          <p:nvPr userDrawn="1"/>
        </p:nvSpPr>
        <p:spPr>
          <a:xfrm>
            <a:off x="243840" y="228600"/>
            <a:ext cx="11704320" cy="6428590"/>
          </a:xfrm>
          <a:prstGeom prst="rect">
            <a:avLst/>
          </a:prstGeom>
          <a:noFill/>
          <a:ln w="53975">
            <a:solidFill>
              <a:srgbClr val="94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7854497-0703-4B9F-BCCB-96990A9F53F5}"/>
              </a:ext>
            </a:extLst>
          </p:cNvPr>
          <p:cNvSpPr txBox="1">
            <a:spLocks/>
          </p:cNvSpPr>
          <p:nvPr userDrawn="1"/>
        </p:nvSpPr>
        <p:spPr>
          <a:xfrm>
            <a:off x="11347853" y="6342192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13E381-BEAA-4207-9B26-460AEE744F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3533" y="6380331"/>
            <a:ext cx="7204934" cy="4326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2CDE2E-D39C-4279-ACB6-0B9CBAC157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0" y="6194460"/>
            <a:ext cx="1463040" cy="38666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525123E-4C71-475E-BFC1-2CFEB3D3AE22}"/>
              </a:ext>
            </a:extLst>
          </p:cNvPr>
          <p:cNvSpPr txBox="1"/>
          <p:nvPr userDrawn="1"/>
        </p:nvSpPr>
        <p:spPr>
          <a:xfrm>
            <a:off x="5419373" y="6118716"/>
            <a:ext cx="1353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#AIDS2020Virtual</a:t>
            </a:r>
          </a:p>
        </p:txBody>
      </p:sp>
    </p:spTree>
    <p:extLst>
      <p:ext uri="{BB962C8B-B14F-4D97-AF65-F5344CB8AC3E}">
        <p14:creationId xmlns:p14="http://schemas.microsoft.com/office/powerpoint/2010/main" val="3097867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44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7186085" y="228600"/>
            <a:ext cx="4701116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5" y="6417176"/>
            <a:ext cx="154916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421985" y="639855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44048" y="594112"/>
            <a:ext cx="1110390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243840" y="228600"/>
            <a:ext cx="11704320" cy="6428590"/>
          </a:xfrm>
          <a:prstGeom prst="rect">
            <a:avLst/>
          </a:prstGeom>
          <a:noFill/>
          <a:ln w="53975">
            <a:solidFill>
              <a:srgbClr val="0C5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2731438-A808-4ABE-9C74-8A00C1994AFF}"/>
              </a:ext>
            </a:extLst>
          </p:cNvPr>
          <p:cNvSpPr txBox="1">
            <a:spLocks/>
          </p:cNvSpPr>
          <p:nvPr userDrawn="1"/>
        </p:nvSpPr>
        <p:spPr>
          <a:xfrm>
            <a:off x="11347853" y="6342192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chemeClr val="tx1"/>
                </a:solidFill>
              </a:rPr>
              <a:pPr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368503-7862-48B3-BC02-6320FC6022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7870" y="6380331"/>
            <a:ext cx="7076260" cy="4326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0C2F07-16C2-4EB9-8873-79FEA95703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0" y="6194460"/>
            <a:ext cx="1463040" cy="3866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F86D93-A352-4945-8192-395F5F7F2B58}"/>
              </a:ext>
            </a:extLst>
          </p:cNvPr>
          <p:cNvSpPr txBox="1"/>
          <p:nvPr userDrawn="1"/>
        </p:nvSpPr>
        <p:spPr>
          <a:xfrm>
            <a:off x="5419373" y="6118716"/>
            <a:ext cx="1353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#AIDS2020Virtual</a:t>
            </a:r>
          </a:p>
        </p:txBody>
      </p:sp>
    </p:spTree>
    <p:extLst>
      <p:ext uri="{BB962C8B-B14F-4D97-AF65-F5344CB8AC3E}">
        <p14:creationId xmlns:p14="http://schemas.microsoft.com/office/powerpoint/2010/main" val="2280411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44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8ED9CC-EC29-474A-BF5D-6F22A85DF475}"/>
              </a:ext>
            </a:extLst>
          </p:cNvPr>
          <p:cNvSpPr/>
          <p:nvPr userDrawn="1"/>
        </p:nvSpPr>
        <p:spPr>
          <a:xfrm>
            <a:off x="243840" y="228600"/>
            <a:ext cx="11704320" cy="6428590"/>
          </a:xfrm>
          <a:prstGeom prst="rect">
            <a:avLst/>
          </a:prstGeom>
          <a:noFill/>
          <a:ln w="53975">
            <a:solidFill>
              <a:srgbClr val="94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AC1447D-C6DE-4878-B85B-D3F61AFE59A2}"/>
              </a:ext>
            </a:extLst>
          </p:cNvPr>
          <p:cNvSpPr txBox="1">
            <a:spLocks/>
          </p:cNvSpPr>
          <p:nvPr userDrawn="1"/>
        </p:nvSpPr>
        <p:spPr>
          <a:xfrm>
            <a:off x="11347853" y="6342192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chemeClr val="tx1"/>
                </a:solidFill>
              </a:rPr>
              <a:pPr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134D89E-A812-4BBE-9DD0-F630B82FB2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048" y="594112"/>
            <a:ext cx="1110390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6E2990A-1C95-49F4-9B7C-CD9BEB0E0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3533" y="6380331"/>
            <a:ext cx="7204934" cy="4326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DD55FC-C6D3-41F1-B9DA-2FB8F50EED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0" y="6194460"/>
            <a:ext cx="1463040" cy="3866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1C8863-CB20-429B-A7E8-DA10937BD918}"/>
              </a:ext>
            </a:extLst>
          </p:cNvPr>
          <p:cNvSpPr txBox="1"/>
          <p:nvPr userDrawn="1"/>
        </p:nvSpPr>
        <p:spPr>
          <a:xfrm>
            <a:off x="5419373" y="6118716"/>
            <a:ext cx="1353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#AIDS2020Virtual</a:t>
            </a:r>
          </a:p>
        </p:txBody>
      </p:sp>
    </p:spTree>
    <p:extLst>
      <p:ext uri="{BB962C8B-B14F-4D97-AF65-F5344CB8AC3E}">
        <p14:creationId xmlns:p14="http://schemas.microsoft.com/office/powerpoint/2010/main" val="1861647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44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7186085" y="228600"/>
            <a:ext cx="4701116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5" y="6417176"/>
            <a:ext cx="154916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421985" y="639855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292F26-0544-4997-8F11-29C97EF1AC77}"/>
              </a:ext>
            </a:extLst>
          </p:cNvPr>
          <p:cNvSpPr/>
          <p:nvPr userDrawn="1"/>
        </p:nvSpPr>
        <p:spPr>
          <a:xfrm>
            <a:off x="243840" y="228600"/>
            <a:ext cx="11704320" cy="6428590"/>
          </a:xfrm>
          <a:prstGeom prst="rect">
            <a:avLst/>
          </a:prstGeom>
          <a:noFill/>
          <a:ln w="53975">
            <a:solidFill>
              <a:srgbClr val="F47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EB4C34D-736B-4D3C-82D8-D7B4A98F5487}"/>
              </a:ext>
            </a:extLst>
          </p:cNvPr>
          <p:cNvSpPr txBox="1">
            <a:spLocks/>
          </p:cNvSpPr>
          <p:nvPr userDrawn="1"/>
        </p:nvSpPr>
        <p:spPr>
          <a:xfrm>
            <a:off x="11347853" y="6342192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chemeClr val="tx1"/>
                </a:solidFill>
              </a:rPr>
              <a:pPr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8D541357-2568-40F7-80E4-AC19AA1451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048" y="594112"/>
            <a:ext cx="1110390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7FB43E-375E-4572-AD76-E3D01E407D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3539" y="6380331"/>
            <a:ext cx="7204921" cy="4326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D59D17-4474-4DDA-9414-85D6214622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0" y="6194460"/>
            <a:ext cx="1463040" cy="3866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E95F16-A475-4DFE-A6F1-FF7B9834FF69}"/>
              </a:ext>
            </a:extLst>
          </p:cNvPr>
          <p:cNvSpPr txBox="1"/>
          <p:nvPr userDrawn="1"/>
        </p:nvSpPr>
        <p:spPr>
          <a:xfrm>
            <a:off x="5419373" y="6118716"/>
            <a:ext cx="1353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#AIDS2020Virtual</a:t>
            </a:r>
          </a:p>
        </p:txBody>
      </p:sp>
    </p:spTree>
    <p:extLst>
      <p:ext uri="{BB962C8B-B14F-4D97-AF65-F5344CB8AC3E}">
        <p14:creationId xmlns:p14="http://schemas.microsoft.com/office/powerpoint/2010/main" val="1527765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7552" userDrawn="1">
          <p15:clr>
            <a:srgbClr val="FBAE40"/>
          </p15:clr>
        </p15:guide>
        <p15:guide id="4" pos="144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7186085" y="228600"/>
            <a:ext cx="4701116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5" y="6417176"/>
            <a:ext cx="1549161" cy="308071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 userDrawn="1">
            <p:ph type="body" sz="quarter" idx="13"/>
          </p:nvPr>
        </p:nvSpPr>
        <p:spPr>
          <a:xfrm>
            <a:off x="474905" y="422662"/>
            <a:ext cx="6650219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4"/>
          <a:stretch/>
        </p:blipFill>
        <p:spPr>
          <a:xfrm>
            <a:off x="8148919" y="3416040"/>
            <a:ext cx="3823838" cy="31025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371AEA1-AC95-4821-8E9E-D17A492137D6}"/>
              </a:ext>
            </a:extLst>
          </p:cNvPr>
          <p:cNvSpPr/>
          <p:nvPr userDrawn="1"/>
        </p:nvSpPr>
        <p:spPr>
          <a:xfrm>
            <a:off x="243840" y="228600"/>
            <a:ext cx="11704320" cy="6428590"/>
          </a:xfrm>
          <a:prstGeom prst="rect">
            <a:avLst/>
          </a:prstGeom>
          <a:noFill/>
          <a:ln w="53975">
            <a:solidFill>
              <a:srgbClr val="F47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48218-545A-481C-A459-97BBCF5BFB22}"/>
              </a:ext>
            </a:extLst>
          </p:cNvPr>
          <p:cNvSpPr txBox="1">
            <a:spLocks/>
          </p:cNvSpPr>
          <p:nvPr userDrawn="1"/>
        </p:nvSpPr>
        <p:spPr>
          <a:xfrm>
            <a:off x="11347853" y="6342192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chemeClr val="tx1"/>
                </a:solidFill>
              </a:rPr>
              <a:pPr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F3963E-7A52-4AB6-8A65-4928D3E017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3539" y="6380331"/>
            <a:ext cx="7204921" cy="4326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D331BA-CD26-45A3-8510-29C3FDCBFBA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0" y="6194460"/>
            <a:ext cx="1463040" cy="3866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F71F2A8-6492-483F-BF43-F364494F2E11}"/>
              </a:ext>
            </a:extLst>
          </p:cNvPr>
          <p:cNvSpPr txBox="1"/>
          <p:nvPr userDrawn="1"/>
        </p:nvSpPr>
        <p:spPr>
          <a:xfrm>
            <a:off x="5419373" y="6118716"/>
            <a:ext cx="1353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#AIDS2020Virtual</a:t>
            </a:r>
          </a:p>
        </p:txBody>
      </p:sp>
    </p:spTree>
    <p:extLst>
      <p:ext uri="{BB962C8B-B14F-4D97-AF65-F5344CB8AC3E}">
        <p14:creationId xmlns:p14="http://schemas.microsoft.com/office/powerpoint/2010/main" val="3860222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7552" userDrawn="1">
          <p15:clr>
            <a:srgbClr val="FBAE40"/>
          </p15:clr>
        </p15:guide>
        <p15:guide id="4" pos="144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Break Globe">
    <p:bg>
      <p:bgPr>
        <a:solidFill>
          <a:srgbClr val="A7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208549" y="0"/>
            <a:ext cx="6983451" cy="685800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421985" y="639855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E36AEB-AE4E-4132-9CE4-0B6C9CCFEC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5" y="6241932"/>
            <a:ext cx="1645920" cy="434992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D51028B-61AD-462B-8F47-BDDDF4185F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0020" y="3012204"/>
            <a:ext cx="11690843" cy="8335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2633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7512" userDrawn="1">
          <p15:clr>
            <a:srgbClr val="FBAE40"/>
          </p15:clr>
        </p15:guide>
        <p15:guide id="4" pos="168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 Countri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421985" y="639855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208549" y="0"/>
            <a:ext cx="698345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47137B-6894-4A60-8BB2-4BA5210C91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5" y="6241932"/>
            <a:ext cx="1645920" cy="434992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D27C979-030E-4BFD-981A-1716A0B7A0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0020" y="3012204"/>
            <a:ext cx="11690843" cy="8335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9707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7512" userDrawn="1">
          <p15:clr>
            <a:srgbClr val="FBAE40"/>
          </p15:clr>
        </p15:guide>
        <p15:guide id="4" pos="168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 Globe">
    <p:bg>
      <p:bgPr>
        <a:solidFill>
          <a:srgbClr val="0C5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421985" y="639855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17589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208549" y="0"/>
            <a:ext cx="698345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9E4307-AA99-4B1D-A6C5-AFC9390CC4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5" y="6241932"/>
            <a:ext cx="1645920" cy="434992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62FF564-094F-4F1C-AAE9-BCBD961A16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0020" y="3012204"/>
            <a:ext cx="11690843" cy="8335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9702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44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Break Glob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205984" y="-1259"/>
            <a:ext cx="6986016" cy="6860519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421985" y="639855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35B40B-2A89-436A-A8BD-D585DC45E6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5" y="6241932"/>
            <a:ext cx="1645920" cy="434992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28E5CD3-C110-447C-A765-D06B68D605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0020" y="3012204"/>
            <a:ext cx="11690843" cy="8335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9927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44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ange Section Break Globe">
    <p:bg>
      <p:bgPr>
        <a:solidFill>
          <a:srgbClr val="0099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206482" y="0"/>
            <a:ext cx="6985518" cy="686003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421985" y="639855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120253-BD82-4E6B-82CA-6EB1B4E416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5" y="6241932"/>
            <a:ext cx="1645920" cy="434992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BB11AE81-B0CF-4347-98DD-E948EEEFAD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0020" y="3012204"/>
            <a:ext cx="11690843" cy="8335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7064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44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8562885" y="0"/>
            <a:ext cx="3629115" cy="6858000"/>
          </a:xfrm>
          <a:prstGeom prst="rect">
            <a:avLst/>
          </a:prstGeom>
          <a:blipFill dpi="0" rotWithShape="1">
            <a:blip r:embed="rId3">
              <a:alphaModFix amt="56000"/>
            </a:blip>
            <a:srcRect/>
            <a:stretch>
              <a:fillRect l="7" t="-12500" r="-46087" b="-202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FEE807-FA09-4AC1-91D0-088C57E826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25689" y="5969740"/>
            <a:ext cx="10340622" cy="632178"/>
          </a:xfrm>
          <a:prstGeom prst="rect">
            <a:avLst/>
          </a:prstGeom>
        </p:spPr>
      </p:pic>
      <p:pic>
        <p:nvPicPr>
          <p:cNvPr id="10" name="Picture 9" descr="PEPFAR-Logo-Color-Tagline-Transparent-White.gif">
            <a:extLst>
              <a:ext uri="{FF2B5EF4-FFF2-40B4-BE49-F238E27FC236}">
                <a16:creationId xmlns:a16="http://schemas.microsoft.com/office/drawing/2014/main" id="{A835F031-D9C8-47E7-BA3B-9732021AEB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495800" y="775614"/>
            <a:ext cx="3200400" cy="1158640"/>
          </a:xfrm>
          <a:prstGeom prst="rect">
            <a:avLst/>
          </a:prstGeom>
        </p:spPr>
      </p:pic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0848AA8C-91E3-4879-A837-D2C0424AF9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6780" y="4198071"/>
            <a:ext cx="11598440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6">
            <a:extLst>
              <a:ext uri="{FF2B5EF4-FFF2-40B4-BE49-F238E27FC236}">
                <a16:creationId xmlns:a16="http://schemas.microsoft.com/office/drawing/2014/main" id="{E4805218-F040-4A06-B17C-215CF12C2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780" y="2570744"/>
            <a:ext cx="1159844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3694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2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421985" y="639855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415FFE-32C2-4689-8273-38CEF8B38FDC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" r="16276" b="18381"/>
          <a:stretch>
            <a:fillRect/>
          </a:stretch>
        </p:blipFill>
        <p:spPr>
          <a:xfrm>
            <a:off x="8305800" y="0"/>
            <a:ext cx="3886200" cy="6858000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3012204"/>
            <a:ext cx="11690843" cy="8335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2370931-4772-4928-A0A0-2950133F1C1C}"/>
              </a:ext>
            </a:extLst>
          </p:cNvPr>
          <p:cNvSpPr txBox="1">
            <a:spLocks/>
          </p:cNvSpPr>
          <p:nvPr userDrawn="1"/>
        </p:nvSpPr>
        <p:spPr>
          <a:xfrm>
            <a:off x="11625185" y="655095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BD09DC-083C-4E31-9073-42F6CD9C55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5" y="6241932"/>
            <a:ext cx="1645920" cy="43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55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44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Dark Red">
    <p:bg>
      <p:bgPr>
        <a:solidFill>
          <a:srgbClr val="A91F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r="15227" b="19218"/>
          <a:stretch/>
        </p:blipFill>
        <p:spPr>
          <a:xfrm>
            <a:off x="8305800" y="1"/>
            <a:ext cx="3886200" cy="6857999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421985" y="639855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9967C9-DDE6-43D8-973C-054F6AA61C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5" y="6241932"/>
            <a:ext cx="1645920" cy="434992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119EDF5C-BD13-4169-8EF9-484AF3C2F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0020" y="3012204"/>
            <a:ext cx="11690843" cy="8335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498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44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Dark Red Ribbon Reversed">
    <p:bg>
      <p:bgPr>
        <a:solidFill>
          <a:srgbClr val="C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r="15227" b="19218"/>
          <a:stretch/>
        </p:blipFill>
        <p:spPr>
          <a:xfrm>
            <a:off x="8305800" y="1"/>
            <a:ext cx="3886200" cy="6857999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421985" y="639855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8B5CCA-010A-450B-814D-D073EAFB1C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5" y="6241932"/>
            <a:ext cx="1645920" cy="434992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2830415-387C-431F-B678-5B8204AECF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0020" y="3012204"/>
            <a:ext cx="11690843" cy="8335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1389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44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Red Reverse">
    <p:bg>
      <p:bgPr>
        <a:solidFill>
          <a:srgbClr val="C57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" r="16276" b="18381"/>
          <a:stretch/>
        </p:blipFill>
        <p:spPr>
          <a:xfrm>
            <a:off x="8305800" y="0"/>
            <a:ext cx="3886200" cy="685800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421985" y="639855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39BA94-9FCD-4C25-8035-229F362453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5" y="6241932"/>
            <a:ext cx="1645920" cy="434992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825F1CC-D1EC-47B6-A7D0-E070C4B041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0020" y="3012204"/>
            <a:ext cx="11690843" cy="8335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5085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44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ed">
    <p:bg>
      <p:bgPr>
        <a:solidFill>
          <a:srgbClr val="B64C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" r="16276" b="18381"/>
          <a:stretch>
            <a:fillRect/>
          </a:stretch>
        </p:blipFill>
        <p:spPr>
          <a:xfrm>
            <a:off x="8321034" y="0"/>
            <a:ext cx="3870966" cy="685800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421985" y="639855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7AFCB7-9536-470B-B1D3-6D4F3F9142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5" y="6241932"/>
            <a:ext cx="1645920" cy="434992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D2D83D0-08E1-45B8-ACC8-D65D18F19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0020" y="3012204"/>
            <a:ext cx="11690843" cy="8335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5888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44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Informal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98C676-D85F-4546-8FE7-E0A8CD830B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288" b="11354"/>
          <a:stretch/>
        </p:blipFill>
        <p:spPr>
          <a:xfrm>
            <a:off x="0" y="19050"/>
            <a:ext cx="8041341" cy="6819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5" y="6241932"/>
            <a:ext cx="1645920" cy="434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21985" y="639855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461000" y="3883182"/>
            <a:ext cx="6426200" cy="8188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794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44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FEE807-FA09-4AC1-91D0-088C57E82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25689" y="5969740"/>
            <a:ext cx="10340622" cy="632178"/>
          </a:xfrm>
          <a:prstGeom prst="rect">
            <a:avLst/>
          </a:prstGeom>
        </p:spPr>
      </p:pic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0848AA8C-91E3-4879-A837-D2C0424AF9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6780" y="4198071"/>
            <a:ext cx="11598440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6">
            <a:extLst>
              <a:ext uri="{FF2B5EF4-FFF2-40B4-BE49-F238E27FC236}">
                <a16:creationId xmlns:a16="http://schemas.microsoft.com/office/drawing/2014/main" id="{E4805218-F040-4A06-B17C-215CF12C2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780" y="2570744"/>
            <a:ext cx="1159844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6A3676-361A-4C72-B383-71F36AEDB9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019123"/>
            <a:ext cx="3200400" cy="84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30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2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12192000" cy="82296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67535" y="958048"/>
            <a:ext cx="11614149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FF0FA8-6149-422A-98AD-3923EF723B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68" y="6175279"/>
            <a:ext cx="1638761" cy="591125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BC5A15F-3863-4E64-A874-8D0C4DE10D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8601" y="5899952"/>
            <a:ext cx="7732820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0DB8BD-35E1-47A2-9D69-DC5C1F5A1A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981200" y="6218715"/>
            <a:ext cx="8229600" cy="5031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B8FCC8A-99D8-4065-BF2C-99A23FBDDFE2}"/>
              </a:ext>
            </a:extLst>
          </p:cNvPr>
          <p:cNvSpPr txBox="1"/>
          <p:nvPr userDrawn="1"/>
        </p:nvSpPr>
        <p:spPr>
          <a:xfrm>
            <a:off x="10110418" y="6369020"/>
            <a:ext cx="1353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b="1" dirty="0"/>
              <a:t>#AIDS2020Virtual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C300236-916B-4E25-AD7A-C5BDDDE474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3125" y="212782"/>
            <a:ext cx="11798375" cy="456949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2121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7560" userDrawn="1">
          <p15:clr>
            <a:srgbClr val="FBAE40"/>
          </p15:clr>
        </p15:guide>
        <p15:guide id="4" pos="120" userDrawn="1">
          <p15:clr>
            <a:srgbClr val="FBAE40"/>
          </p15:clr>
        </p15:guide>
        <p15:guide id="5" orient="horz" pos="96" userDrawn="1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ark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12192000" cy="822960"/>
          </a:xfrm>
          <a:prstGeom prst="rect">
            <a:avLst/>
          </a:prstGeom>
          <a:solidFill>
            <a:srgbClr val="0C507C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68" y="6175279"/>
            <a:ext cx="1638761" cy="5911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28601" y="5899952"/>
            <a:ext cx="7732820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67535" y="958048"/>
            <a:ext cx="11614149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A96B8EC-6D43-4A3C-8559-B384F3131F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981200" y="6218715"/>
            <a:ext cx="8229600" cy="503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C0A1BC-79DC-4694-9749-CD9E8CBF2B3B}"/>
              </a:ext>
            </a:extLst>
          </p:cNvPr>
          <p:cNvSpPr txBox="1"/>
          <p:nvPr userDrawn="1"/>
        </p:nvSpPr>
        <p:spPr>
          <a:xfrm>
            <a:off x="10110418" y="6369020"/>
            <a:ext cx="1353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b="1" dirty="0"/>
              <a:t>#AIDS2020Virtual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B9D9648-51CE-4DD2-A291-D0F6399D39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3125" y="212782"/>
            <a:ext cx="11798375" cy="456949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3908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7560">
          <p15:clr>
            <a:srgbClr val="FBAE40"/>
          </p15:clr>
        </p15:guide>
        <p15:guide id="4" pos="120">
          <p15:clr>
            <a:srgbClr val="FBAE40"/>
          </p15:clr>
        </p15:guide>
        <p15:guide id="5" orient="horz" pos="96">
          <p15:clr>
            <a:srgbClr val="FBAE40"/>
          </p15:clr>
        </p15:guide>
        <p15:guide id="6" orient="horz" pos="42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12192000" cy="82296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3125" y="212782"/>
            <a:ext cx="11798375" cy="456949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68" y="6175279"/>
            <a:ext cx="1638761" cy="5911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28601" y="5899952"/>
            <a:ext cx="7732820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67535" y="958048"/>
            <a:ext cx="11614149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A96B8EC-6D43-4A3C-8559-B384F3131F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981200" y="6218715"/>
            <a:ext cx="8229600" cy="503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C0A1BC-79DC-4694-9749-CD9E8CBF2B3B}"/>
              </a:ext>
            </a:extLst>
          </p:cNvPr>
          <p:cNvSpPr txBox="1"/>
          <p:nvPr userDrawn="1"/>
        </p:nvSpPr>
        <p:spPr>
          <a:xfrm>
            <a:off x="10110418" y="6369020"/>
            <a:ext cx="1353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b="1" dirty="0"/>
              <a:t>#AIDS2020Virtual</a:t>
            </a:r>
          </a:p>
        </p:txBody>
      </p:sp>
    </p:spTree>
    <p:extLst>
      <p:ext uri="{BB962C8B-B14F-4D97-AF65-F5344CB8AC3E}">
        <p14:creationId xmlns:p14="http://schemas.microsoft.com/office/powerpoint/2010/main" val="49270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7560">
          <p15:clr>
            <a:srgbClr val="FBAE40"/>
          </p15:clr>
        </p15:guide>
        <p15:guide id="4" pos="120">
          <p15:clr>
            <a:srgbClr val="FBAE40"/>
          </p15:clr>
        </p15:guide>
        <p15:guide id="5" orient="horz" pos="96">
          <p15:clr>
            <a:srgbClr val="FBAE40"/>
          </p15:clr>
        </p15:guide>
        <p15:guide id="6" orient="horz" pos="422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30828"/>
            <a:ext cx="11690843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67535" y="903456"/>
            <a:ext cx="11614149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8A317D0-C754-41B3-B410-75386CF6B790}"/>
              </a:ext>
            </a:extLst>
          </p:cNvPr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9EA8B0-3FC4-4D22-B55E-8F82A06AA9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68" y="6175279"/>
            <a:ext cx="1638761" cy="591125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84BD3AB-C955-4E15-904C-AA8EB146BE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8601" y="5899952"/>
            <a:ext cx="7732820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9C879F3-834A-44B6-B5C2-2C6EB217CD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981200" y="6218715"/>
            <a:ext cx="8229600" cy="5031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A69905B-3C3C-4A6B-A5DC-BC13CA47EF1D}"/>
              </a:ext>
            </a:extLst>
          </p:cNvPr>
          <p:cNvSpPr txBox="1"/>
          <p:nvPr userDrawn="1"/>
        </p:nvSpPr>
        <p:spPr>
          <a:xfrm>
            <a:off x="10110418" y="6369020"/>
            <a:ext cx="1353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b="1" dirty="0"/>
              <a:t>#AIDS2020Virtual</a:t>
            </a:r>
          </a:p>
        </p:txBody>
      </p:sp>
    </p:spTree>
    <p:extLst>
      <p:ext uri="{BB962C8B-B14F-4D97-AF65-F5344CB8AC3E}">
        <p14:creationId xmlns:p14="http://schemas.microsoft.com/office/powerpoint/2010/main" val="3095030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552" userDrawn="1">
          <p15:clr>
            <a:srgbClr val="FBAE40"/>
          </p15:clr>
        </p15:guide>
        <p15:guide id="4" pos="144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30828"/>
            <a:ext cx="11690843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67535" y="903456"/>
            <a:ext cx="11614149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AC23F2-14AB-4F22-BCC9-A2BBD588E80F}"/>
              </a:ext>
            </a:extLst>
          </p:cNvPr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50975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552" userDrawn="1">
          <p15:clr>
            <a:srgbClr val="FBAE40"/>
          </p15:clr>
        </p15:guide>
        <p15:guide id="4" pos="128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7186085" y="228600"/>
            <a:ext cx="4701116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5" y="6417176"/>
            <a:ext cx="154916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421985" y="639855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5" y="594112"/>
            <a:ext cx="6650219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243840" y="228600"/>
            <a:ext cx="11704320" cy="6428590"/>
          </a:xfrm>
          <a:prstGeom prst="rect">
            <a:avLst/>
          </a:prstGeom>
          <a:noFill/>
          <a:ln w="539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" r="16276" b="18381"/>
          <a:stretch/>
        </p:blipFill>
        <p:spPr>
          <a:xfrm>
            <a:off x="8281666" y="253994"/>
            <a:ext cx="3657600" cy="642272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2731438-A808-4ABE-9C74-8A00C1994AFF}"/>
              </a:ext>
            </a:extLst>
          </p:cNvPr>
          <p:cNvSpPr txBox="1">
            <a:spLocks/>
          </p:cNvSpPr>
          <p:nvPr userDrawn="1"/>
        </p:nvSpPr>
        <p:spPr>
          <a:xfrm>
            <a:off x="11347853" y="6342192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9051A1-C13E-471F-846A-06F131EE9A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493533" y="6380326"/>
            <a:ext cx="7204934" cy="4326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ECC9AF6-9EFB-4302-A44F-E99181E46B7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0" y="6194460"/>
            <a:ext cx="1463040" cy="3866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5A370C-F10F-4970-B994-818E49B1AFFC}"/>
              </a:ext>
            </a:extLst>
          </p:cNvPr>
          <p:cNvSpPr txBox="1"/>
          <p:nvPr userDrawn="1"/>
        </p:nvSpPr>
        <p:spPr>
          <a:xfrm>
            <a:off x="5419373" y="6118716"/>
            <a:ext cx="1353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#AIDS2020Virtual</a:t>
            </a:r>
          </a:p>
        </p:txBody>
      </p:sp>
    </p:spTree>
    <p:extLst>
      <p:ext uri="{BB962C8B-B14F-4D97-AF65-F5344CB8AC3E}">
        <p14:creationId xmlns:p14="http://schemas.microsoft.com/office/powerpoint/2010/main" val="1021417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7488" userDrawn="1">
          <p15:clr>
            <a:srgbClr val="FBAE40"/>
          </p15:clr>
        </p15:guide>
        <p15:guide id="4" pos="144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3307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BF23628F-A5FA-4BCB-A370-58EE698AF9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1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11" r:id="rId2"/>
    <p:sldLayoutId id="2147483712" r:id="rId3"/>
    <p:sldLayoutId id="2147483686" r:id="rId4"/>
    <p:sldLayoutId id="2147483713" r:id="rId5"/>
    <p:sldLayoutId id="2147483714" r:id="rId6"/>
    <p:sldLayoutId id="2147483690" r:id="rId7"/>
    <p:sldLayoutId id="2147483703" r:id="rId8"/>
    <p:sldLayoutId id="2147483688" r:id="rId9"/>
    <p:sldLayoutId id="2147483698" r:id="rId10"/>
    <p:sldLayoutId id="2147483705" r:id="rId11"/>
    <p:sldLayoutId id="2147483704" r:id="rId12"/>
    <p:sldLayoutId id="2147483687" r:id="rId13"/>
    <p:sldLayoutId id="2147483702" r:id="rId14"/>
    <p:sldLayoutId id="2147483685" r:id="rId15"/>
    <p:sldLayoutId id="2147483682" r:id="rId16"/>
    <p:sldLayoutId id="2147483708" r:id="rId17"/>
    <p:sldLayoutId id="2147483689" r:id="rId18"/>
    <p:sldLayoutId id="2147483692" r:id="rId19"/>
    <p:sldLayoutId id="2147483693" r:id="rId20"/>
    <p:sldLayoutId id="2147483699" r:id="rId21"/>
    <p:sldLayoutId id="2147483700" r:id="rId22"/>
    <p:sldLayoutId id="2147483697" r:id="rId23"/>
    <p:sldLayoutId id="2147483710" r:id="rId24"/>
    <p:sldLayoutId id="2147483701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87C3F-C2E0-41EB-B17B-8DDE355338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9338" y="832924"/>
            <a:ext cx="11816873" cy="2206758"/>
          </a:xfrm>
        </p:spPr>
        <p:txBody>
          <a:bodyPr/>
          <a:lstStyle/>
          <a:p>
            <a:r>
              <a:rPr lang="en-US" sz="1400" b="1" dirty="0" smtClean="0"/>
              <a:t>Background</a:t>
            </a:r>
            <a:r>
              <a:rPr lang="nl-NL" sz="1400" dirty="0"/>
              <a:t>: </a:t>
            </a:r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nl-NL" sz="1100" dirty="0">
                <a:latin typeface="Arial" panose="020B0604020202020204" pitchFamily="34" charset="0"/>
                <a:cs typeface="Arial" panose="020B0604020202020204" pitchFamily="34" charset="0"/>
              </a:rPr>
              <a:t>suppressed HIV viral load (VL) indicates effective antiretroviral therapy (</a:t>
            </a:r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ART). Measuring </a:t>
            </a:r>
            <a:r>
              <a:rPr lang="nl-NL" sz="1100" dirty="0">
                <a:latin typeface="Arial" panose="020B0604020202020204" pitchFamily="34" charset="0"/>
                <a:cs typeface="Arial" panose="020B0604020202020204" pitchFamily="34" charset="0"/>
              </a:rPr>
              <a:t>the VL of all patients on ART and acting upon these results remains a challenge in many countries. </a:t>
            </a:r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nl-NL" sz="1100" dirty="0">
                <a:latin typeface="Arial" panose="020B0604020202020204" pitchFamily="34" charset="0"/>
                <a:cs typeface="Arial" panose="020B0604020202020204" pitchFamily="34" charset="0"/>
              </a:rPr>
              <a:t>testing demand, </a:t>
            </a:r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issues </a:t>
            </a:r>
            <a:r>
              <a:rPr lang="nl-NL" sz="1100" dirty="0">
                <a:latin typeface="Arial" panose="020B0604020202020204" pitchFamily="34" charset="0"/>
                <a:cs typeface="Arial" panose="020B0604020202020204" pitchFamily="34" charset="0"/>
              </a:rPr>
              <a:t>with sample transport, laboratory testing, and utilization of test results are all factors impacting the viral load testing coverage in PEPFAR </a:t>
            </a:r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countries.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dirty="0">
                <a:latin typeface="+mj-lt"/>
              </a:rPr>
              <a:t>Methods</a:t>
            </a:r>
            <a:r>
              <a:rPr lang="en-US" sz="1400" b="1" dirty="0" smtClean="0">
                <a:latin typeface="+mj-lt"/>
              </a:rPr>
              <a:t>: </a:t>
            </a:r>
            <a:r>
              <a:rPr lang="en-US" sz="1100" b="1" dirty="0" smtClean="0"/>
              <a:t> </a:t>
            </a:r>
            <a:r>
              <a:rPr lang="nl-NL" sz="1100" dirty="0">
                <a:latin typeface="Arial" panose="020B0604020202020204" pitchFamily="34" charset="0"/>
                <a:cs typeface="Arial" panose="020B0604020202020204" pitchFamily="34" charset="0"/>
              </a:rPr>
              <a:t>PEPFAR collaborates with countries to improve demand for VL </a:t>
            </a:r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testing (Figure 1). A </a:t>
            </a:r>
            <a:r>
              <a:rPr lang="nl-NL" sz="1100" dirty="0">
                <a:latin typeface="Arial" panose="020B0604020202020204" pitchFamily="34" charset="0"/>
                <a:cs typeface="Arial" panose="020B0604020202020204" pitchFamily="34" charset="0"/>
              </a:rPr>
              <a:t>first viral load for PLHIV is assessed at six months after initiating </a:t>
            </a:r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ART.Site </a:t>
            </a:r>
            <a:r>
              <a:rPr lang="nl-NL" sz="1100" dirty="0">
                <a:latin typeface="Arial" panose="020B0604020202020204" pitchFamily="34" charset="0"/>
                <a:cs typeface="Arial" panose="020B0604020202020204" pitchFamily="34" charset="0"/>
              </a:rPr>
              <a:t>level VL testing coverage and gaps data from </a:t>
            </a:r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21 countries </a:t>
            </a:r>
            <a:r>
              <a:rPr lang="nl-NL" sz="1100" dirty="0">
                <a:latin typeface="Arial" panose="020B0604020202020204" pitchFamily="34" charset="0"/>
                <a:cs typeface="Arial" panose="020B0604020202020204" pitchFamily="34" charset="0"/>
              </a:rPr>
              <a:t>between FY2017 and 2019 were compared using a nested Welch Two-Sample T-test to determine differences  between eligible PLHIV receiving VL testing (testing coverage) and those who did not </a:t>
            </a:r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(testing </a:t>
            </a:r>
            <a:r>
              <a:rPr lang="nl-NL" sz="1100" dirty="0">
                <a:latin typeface="Arial" panose="020B0604020202020204" pitchFamily="34" charset="0"/>
                <a:cs typeface="Arial" panose="020B0604020202020204" pitchFamily="34" charset="0"/>
              </a:rPr>
              <a:t>gaps).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dirty="0" smtClean="0">
                <a:latin typeface="+mj-lt"/>
              </a:rPr>
              <a:t>Results: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was significant improvement (P&lt;0.05) between FY17 and FY19 in number of PLHIV with VL test documented in medical records in 17 countries (Figure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2).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Four of the 21 countries (Burundi, Democratic Republic of Congo, Namibia, Vietnam) show no significant change over the years in number of PLHIV who received a VL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test, though closer to 90% target.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1" dirty="0">
                <a:latin typeface="+mj-lt"/>
              </a:rPr>
              <a:t>Conclusions:</a:t>
            </a:r>
            <a:r>
              <a:rPr lang="en-US" sz="1400" dirty="0">
                <a:latin typeface="+mj-lt"/>
              </a:rPr>
              <a:t> </a:t>
            </a:r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nl-NL" sz="1100" dirty="0">
                <a:latin typeface="Arial" panose="020B0604020202020204" pitchFamily="34" charset="0"/>
                <a:cs typeface="Arial" panose="020B0604020202020204" pitchFamily="34" charset="0"/>
              </a:rPr>
              <a:t>is need for more demand creation activities </a:t>
            </a:r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such as treatment </a:t>
            </a:r>
            <a:r>
              <a:rPr lang="nl-NL" sz="1100" dirty="0">
                <a:latin typeface="Arial" panose="020B0604020202020204" pitchFamily="34" charset="0"/>
                <a:cs typeface="Arial" panose="020B0604020202020204" pitchFamily="34" charset="0"/>
              </a:rPr>
              <a:t>literacy training and  promoting awareness and education of VL testing and utilization of results for patient management to increase testing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7C467A-1D0E-4E28-951E-C1593DD3A8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478971" y="361857"/>
            <a:ext cx="12505508" cy="456949"/>
          </a:xfrm>
        </p:spPr>
        <p:txBody>
          <a:bodyPr>
            <a:noAutofit/>
          </a:bodyPr>
          <a:lstStyle/>
          <a:p>
            <a:r>
              <a:rPr lang="nl-NL" sz="1400" dirty="0" smtClean="0"/>
              <a:t>              </a:t>
            </a:r>
            <a:r>
              <a:rPr lang="nl-NL" sz="1600" b="1" dirty="0" smtClean="0"/>
              <a:t>Need </a:t>
            </a:r>
            <a:r>
              <a:rPr lang="nl-NL" sz="1600" b="1" dirty="0"/>
              <a:t>for Improved Demand Creation and Accelerated Viral Load Testing Coverage to Meet UNAIDS HIV Treatment Targets </a:t>
            </a:r>
            <a:endParaRPr lang="en-US" sz="1600" b="1" dirty="0"/>
          </a:p>
          <a:p>
            <a:r>
              <a:rPr lang="nl-NL" sz="1100" dirty="0" smtClean="0"/>
              <a:t>	</a:t>
            </a:r>
            <a:r>
              <a:rPr lang="nl-NL" sz="1100" b="1" dirty="0" smtClean="0"/>
              <a:t>George </a:t>
            </a:r>
            <a:r>
              <a:rPr lang="nl-NL" sz="1100" b="1" dirty="0"/>
              <a:t>Alemnji (</a:t>
            </a:r>
            <a:r>
              <a:rPr lang="nl-NL" sz="1100" b="1" dirty="0" smtClean="0"/>
              <a:t>OGAC), </a:t>
            </a:r>
            <a:r>
              <a:rPr lang="nl-NL" sz="1100" b="1" dirty="0"/>
              <a:t>Yaa Obeng-Aduasare </a:t>
            </a:r>
            <a:r>
              <a:rPr lang="nl-NL" sz="1100" b="1" dirty="0" smtClean="0"/>
              <a:t>(OGAC), </a:t>
            </a:r>
            <a:r>
              <a:rPr lang="nl-NL" sz="1100" b="1" dirty="0"/>
              <a:t>Catherine Godfrey (</a:t>
            </a:r>
            <a:r>
              <a:rPr lang="nl-NL" sz="1100" b="1" dirty="0" smtClean="0"/>
              <a:t>OGAC),  </a:t>
            </a:r>
            <a:r>
              <a:rPr lang="nl-NL" sz="1100" b="1" dirty="0"/>
              <a:t>Heather Watts (</a:t>
            </a:r>
            <a:r>
              <a:rPr lang="nl-NL" sz="1100" b="1" dirty="0" smtClean="0"/>
              <a:t>OGAC,)</a:t>
            </a:r>
            <a:endParaRPr lang="en-US" sz="1100" b="1" dirty="0"/>
          </a:p>
          <a:p>
            <a:endParaRPr lang="en-US" sz="1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08554" y="2834056"/>
            <a:ext cx="5747657" cy="4112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2: Significant Decrease in Viral Load Testing Gaps between  FY17 - 19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9668" y="-66600"/>
            <a:ext cx="1306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#PEB0113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5108" y="3010336"/>
            <a:ext cx="5747657" cy="2643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1: Global Trends in PEPFAR Viral Load Testing Gap, FY17 - 19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lide2" descr="Sheet 46">
            <a:extLst>
              <a:ext uri="{FF2B5EF4-FFF2-40B4-BE49-F238E27FC236}">
                <a16:creationId xmlns:a16="http://schemas.microsoft.com/office/drawing/2014/main" id="{5A5AD411-34C1-4E4F-A65D-6ED71CB0BF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4" r="15827" b="5660"/>
          <a:stretch/>
        </p:blipFill>
        <p:spPr>
          <a:xfrm>
            <a:off x="429097" y="3245308"/>
            <a:ext cx="4729499" cy="2957659"/>
          </a:xfrm>
          <a:prstGeom prst="rect">
            <a:avLst/>
          </a:prstGeom>
        </p:spPr>
      </p:pic>
      <p:pic>
        <p:nvPicPr>
          <p:cNvPr id="10" name="slide2" descr="Dashboard 2">
            <a:extLst>
              <a:ext uri="{FF2B5EF4-FFF2-40B4-BE49-F238E27FC236}">
                <a16:creationId xmlns:a16="http://schemas.microsoft.com/office/drawing/2014/main" id="{3A841561-CDAE-4079-AC84-55F0CBEC9B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2"/>
          <a:stretch/>
        </p:blipFill>
        <p:spPr>
          <a:xfrm>
            <a:off x="6208554" y="3039682"/>
            <a:ext cx="5471612" cy="3166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6" t="12860" b="74195"/>
          <a:stretch/>
        </p:blipFill>
        <p:spPr>
          <a:xfrm>
            <a:off x="9505692" y="4865612"/>
            <a:ext cx="1523737" cy="640886"/>
          </a:xfrm>
          <a:prstGeom prst="rect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</p:pic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8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632"/>
    </mc:Choice>
    <mc:Fallback xmlns="">
      <p:transition spd="slow" advTm="283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EPFAR Theme">
  <a:themeElements>
    <a:clrScheme name="PEPFAR">
      <a:dk1>
        <a:srgbClr val="16181A"/>
      </a:dk1>
      <a:lt1>
        <a:srgbClr val="FFFFFF"/>
      </a:lt1>
      <a:dk2>
        <a:srgbClr val="468CA8"/>
      </a:dk2>
      <a:lt2>
        <a:srgbClr val="16181A"/>
      </a:lt2>
      <a:accent1>
        <a:srgbClr val="B64C4B"/>
      </a:accent1>
      <a:accent2>
        <a:srgbClr val="468CA8"/>
      </a:accent2>
      <a:accent3>
        <a:srgbClr val="7F7F7F"/>
      </a:accent3>
      <a:accent4>
        <a:srgbClr val="F47C20"/>
      </a:accent4>
      <a:accent5>
        <a:srgbClr val="009999"/>
      </a:accent5>
      <a:accent6>
        <a:srgbClr val="047AAA"/>
      </a:accent6>
      <a:hlink>
        <a:srgbClr val="0563C1"/>
      </a:hlink>
      <a:folHlink>
        <a:srgbClr val="954F72"/>
      </a:folHlink>
    </a:clrScheme>
    <a:fontScheme name="PEPF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PFAR Theme" id="{D554F53B-AEC7-4F82-A0D6-B045BF4FA345}" vid="{26E8B40A-6C7F-4326-89A2-440D0D9D62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PEPFAR Theme</Template>
  <TotalTime>3764</TotalTime>
  <Words>295</Words>
  <Application>Microsoft Office PowerPoint</Application>
  <PresentationFormat>Widescreen</PresentationFormat>
  <Paragraphs>9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Segoe UI</vt:lpstr>
      <vt:lpstr>Wingdings</vt:lpstr>
      <vt:lpstr>PEPFAR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Karyn DeLuca</dc:creator>
  <cp:lastModifiedBy>George Alemnji</cp:lastModifiedBy>
  <cp:revision>195</cp:revision>
  <dcterms:created xsi:type="dcterms:W3CDTF">2016-06-15T16:19:40Z</dcterms:created>
  <dcterms:modified xsi:type="dcterms:W3CDTF">2020-06-23T00:48:26Z</dcterms:modified>
</cp:coreProperties>
</file>